
<file path=[Content_Types].xml><?xml version="1.0" encoding="utf-8"?>
<Types xmlns="http://schemas.openxmlformats.org/package/2006/content-types">
  <Default ContentType="application/vnd.openxmlformats-officedocument.spreadsheetml.sheet" Extension="xlsx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2.xml"/>
  <Override ContentType="application/vnd.openxmlformats-officedocument.drawingml.chart+xml" PartName="/ppt/charts/chart1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12192000"/>
  <p:notesSz cx="6858000" cy="12192000"/>
  <p:embeddedFontLst>
    <p:embeddedFont>
      <p:font typeface="Bodoni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8" roundtripDataSignature="AMtx7miwMhu+Sv1kJe3djJ7d6B6Nf8g62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Bodoni-bold.fntdata"/><Relationship Id="rId14" Type="http://schemas.openxmlformats.org/officeDocument/2006/relationships/font" Target="fonts/Bodoni-regular.fntdata"/><Relationship Id="rId17" Type="http://schemas.openxmlformats.org/officeDocument/2006/relationships/font" Target="fonts/Bodoni-boldItalic.fntdata"/><Relationship Id="rId16" Type="http://schemas.openxmlformats.org/officeDocument/2006/relationships/font" Target="fonts/Bodoni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Clasa a III-a</c:v>
                </c:pt>
              </c:strCache>
            </c:strRef>
          </c:tx>
          <c:spPr>
            <a:solidFill>
              <a:srgbClr val="1F4E79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404040"/>
                    </a:solidFill>
                    <a:latin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% risc</c:v>
                </c:pt>
                <c:pt idx="1">
                  <c:v>% oral NF</c:v>
                </c:pt>
                <c:pt idx="2">
                  <c:v>% compreh NF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40.1</c:v>
                </c:pt>
                <c:pt idx="1">
                  <c:v>1.2</c:v>
                </c:pt>
                <c:pt idx="2">
                  <c:v>37.700000000000003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Clasa a VI-a</c:v>
                </c:pt>
              </c:strCache>
            </c:strRef>
          </c:tx>
          <c:spPr>
            <a:solidFill>
              <a:srgbClr val="2E7D32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404040"/>
                    </a:solidFill>
                    <a:latin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% risc</c:v>
                </c:pt>
                <c:pt idx="1">
                  <c:v>% oral NF</c:v>
                </c:pt>
                <c:pt idx="2">
                  <c:v>% compreh NF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34.5</c:v>
                </c:pt>
                <c:pt idx="1">
                  <c:v>0.25</c:v>
                </c:pt>
                <c:pt idx="2">
                  <c:v>32.1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05293576"/>
        <c:axId val="305298672"/>
      </c:barChart>
      <c:catAx>
        <c:axId val="305293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04040"/>
                </a:solidFill>
                <a:latin typeface="Arial"/>
              </a:defRPr>
            </a:pPr>
            <a:endParaRPr lang="ru-RU"/>
          </a:p>
        </c:txPr>
        <c:crossAx val="305298672"/>
        <c:crosses val="autoZero"/>
        <c:auto val="1"/>
        <c:lblAlgn val="ctr"/>
        <c:lblOffset val="100"/>
        <c:noMultiLvlLbl val="1"/>
      </c:catAx>
      <c:valAx>
        <c:axId val="305298672"/>
        <c:scaling>
          <c:orientation val="minMax"/>
          <c:max val="80"/>
          <c:min val="0"/>
        </c:scaling>
        <c:delete val="0"/>
        <c:axPos val="l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numFmt formatCode="0&quot;%&quot;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ru-RU"/>
          </a:p>
        </c:txPr>
        <c:crossAx val="305293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c:style val="2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compreh NF</c:v>
                </c:pt>
              </c:strCache>
            </c:strRef>
          </c:tx>
          <c:spPr>
            <a:ln>
              <a:noFill/>
            </a:ln>
            <a:effectLst/>
          </c:spPr>
          <c:marker>
            <c:symbol val="circle"/>
            <c:size val="7"/>
            <c:spPr>
              <a:solidFill>
                <a:srgbClr val="2E7D32"/>
              </a:solidFill>
              <a:ln w="9525" cap="flat">
                <a:solidFill>
                  <a:srgbClr val="2E7D32"/>
                </a:solidFill>
                <a:prstDash val="solid"/>
                <a:round/>
              </a:ln>
              <a:effectLst/>
            </c:spPr>
          </c:marker>
          <c:xVal>
            <c:numRef>
              <c:f>Sheet1!$A$2:$A$43</c:f>
              <c:numCache>
                <c:formatCode>General</c:formatCode>
                <c:ptCount val="42"/>
                <c:pt idx="0">
                  <c:v>137</c:v>
                </c:pt>
                <c:pt idx="1">
                  <c:v>97</c:v>
                </c:pt>
                <c:pt idx="2">
                  <c:v>121</c:v>
                </c:pt>
                <c:pt idx="3">
                  <c:v>71</c:v>
                </c:pt>
                <c:pt idx="4">
                  <c:v>90</c:v>
                </c:pt>
                <c:pt idx="5">
                  <c:v>109</c:v>
                </c:pt>
                <c:pt idx="6">
                  <c:v>164</c:v>
                </c:pt>
                <c:pt idx="7">
                  <c:v>113</c:v>
                </c:pt>
                <c:pt idx="8">
                  <c:v>131</c:v>
                </c:pt>
                <c:pt idx="9">
                  <c:v>109</c:v>
                </c:pt>
                <c:pt idx="10">
                  <c:v>120</c:v>
                </c:pt>
                <c:pt idx="11">
                  <c:v>123</c:v>
                </c:pt>
                <c:pt idx="12">
                  <c:v>120</c:v>
                </c:pt>
                <c:pt idx="13">
                  <c:v>105</c:v>
                </c:pt>
                <c:pt idx="14">
                  <c:v>121</c:v>
                </c:pt>
                <c:pt idx="15">
                  <c:v>58</c:v>
                </c:pt>
                <c:pt idx="16">
                  <c:v>114</c:v>
                </c:pt>
                <c:pt idx="17">
                  <c:v>105</c:v>
                </c:pt>
                <c:pt idx="18">
                  <c:v>121</c:v>
                </c:pt>
                <c:pt idx="19">
                  <c:v>107</c:v>
                </c:pt>
                <c:pt idx="20">
                  <c:v>108</c:v>
                </c:pt>
                <c:pt idx="21">
                  <c:v>108</c:v>
                </c:pt>
                <c:pt idx="22">
                  <c:v>107</c:v>
                </c:pt>
                <c:pt idx="23">
                  <c:v>104</c:v>
                </c:pt>
                <c:pt idx="24">
                  <c:v>110</c:v>
                </c:pt>
                <c:pt idx="25">
                  <c:v>127</c:v>
                </c:pt>
                <c:pt idx="26">
                  <c:v>107</c:v>
                </c:pt>
                <c:pt idx="27">
                  <c:v>99</c:v>
                </c:pt>
                <c:pt idx="28">
                  <c:v>102</c:v>
                </c:pt>
                <c:pt idx="29">
                  <c:v>63</c:v>
                </c:pt>
                <c:pt idx="30">
                  <c:v>83</c:v>
                </c:pt>
                <c:pt idx="31">
                  <c:v>63</c:v>
                </c:pt>
                <c:pt idx="32">
                  <c:v>111</c:v>
                </c:pt>
                <c:pt idx="33">
                  <c:v>91</c:v>
                </c:pt>
                <c:pt idx="34">
                  <c:v>105</c:v>
                </c:pt>
                <c:pt idx="35">
                  <c:v>124</c:v>
                </c:pt>
                <c:pt idx="36">
                  <c:v>138</c:v>
                </c:pt>
                <c:pt idx="37">
                  <c:v>111</c:v>
                </c:pt>
                <c:pt idx="38">
                  <c:v>118</c:v>
                </c:pt>
                <c:pt idx="39">
                  <c:v>119</c:v>
                </c:pt>
                <c:pt idx="40">
                  <c:v>147</c:v>
                </c:pt>
                <c:pt idx="41">
                  <c:v>121</c:v>
                </c:pt>
              </c:numCache>
            </c:numRef>
          </c:xVal>
          <c:yVal>
            <c:numRef>
              <c:f>Sheet1!$B$2:$B$43</c:f>
              <c:numCache>
                <c:formatCode>General</c:formatCode>
                <c:ptCount val="42"/>
                <c:pt idx="0">
                  <c:v>0</c:v>
                </c:pt>
                <c:pt idx="1">
                  <c:v>58.3</c:v>
                </c:pt>
                <c:pt idx="2">
                  <c:v>50</c:v>
                </c:pt>
                <c:pt idx="3">
                  <c:v>18.2</c:v>
                </c:pt>
                <c:pt idx="4">
                  <c:v>66.7</c:v>
                </c:pt>
                <c:pt idx="5">
                  <c:v>44.4</c:v>
                </c:pt>
                <c:pt idx="6">
                  <c:v>33.299999999999997</c:v>
                </c:pt>
                <c:pt idx="7">
                  <c:v>33.299999999999997</c:v>
                </c:pt>
                <c:pt idx="8">
                  <c:v>16.7</c:v>
                </c:pt>
                <c:pt idx="9">
                  <c:v>20</c:v>
                </c:pt>
                <c:pt idx="10">
                  <c:v>28.6</c:v>
                </c:pt>
                <c:pt idx="11">
                  <c:v>37.5</c:v>
                </c:pt>
                <c:pt idx="12">
                  <c:v>16.7</c:v>
                </c:pt>
                <c:pt idx="13">
                  <c:v>18.8</c:v>
                </c:pt>
                <c:pt idx="14">
                  <c:v>44.4</c:v>
                </c:pt>
                <c:pt idx="15">
                  <c:v>57.1</c:v>
                </c:pt>
                <c:pt idx="16">
                  <c:v>55</c:v>
                </c:pt>
                <c:pt idx="17">
                  <c:v>65.2</c:v>
                </c:pt>
                <c:pt idx="18">
                  <c:v>66.7</c:v>
                </c:pt>
                <c:pt idx="19">
                  <c:v>0</c:v>
                </c:pt>
                <c:pt idx="20">
                  <c:v>16.7</c:v>
                </c:pt>
                <c:pt idx="21">
                  <c:v>50</c:v>
                </c:pt>
                <c:pt idx="22">
                  <c:v>76.900000000000006</c:v>
                </c:pt>
                <c:pt idx="23">
                  <c:v>16.7</c:v>
                </c:pt>
                <c:pt idx="24">
                  <c:v>59.1</c:v>
                </c:pt>
                <c:pt idx="25">
                  <c:v>87.5</c:v>
                </c:pt>
                <c:pt idx="26">
                  <c:v>18.2</c:v>
                </c:pt>
                <c:pt idx="27">
                  <c:v>7.4</c:v>
                </c:pt>
                <c:pt idx="28">
                  <c:v>70.599999999999994</c:v>
                </c:pt>
                <c:pt idx="29">
                  <c:v>33.299999999999997</c:v>
                </c:pt>
                <c:pt idx="30">
                  <c:v>20</c:v>
                </c:pt>
                <c:pt idx="31">
                  <c:v>36.4</c:v>
                </c:pt>
                <c:pt idx="32">
                  <c:v>7.1</c:v>
                </c:pt>
                <c:pt idx="33">
                  <c:v>38.9</c:v>
                </c:pt>
                <c:pt idx="34">
                  <c:v>11.5</c:v>
                </c:pt>
                <c:pt idx="35">
                  <c:v>39.6</c:v>
                </c:pt>
                <c:pt idx="36">
                  <c:v>16.399999999999999</c:v>
                </c:pt>
                <c:pt idx="37">
                  <c:v>34.799999999999997</c:v>
                </c:pt>
                <c:pt idx="38">
                  <c:v>8.6999999999999993</c:v>
                </c:pt>
                <c:pt idx="39">
                  <c:v>25.6</c:v>
                </c:pt>
                <c:pt idx="40">
                  <c:v>23.8</c:v>
                </c:pt>
                <c:pt idx="41">
                  <c:v>28.6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4830496"/>
        <c:axId val="304832456"/>
      </c:scatterChart>
      <c:valAx>
        <c:axId val="304830496"/>
        <c:scaling>
          <c:orientation val="minMax"/>
          <c:max val="180"/>
          <c:min val="40"/>
        </c:scaling>
        <c:delete val="0"/>
        <c:axPos val="b"/>
        <c:majorGridlines>
          <c:spPr>
            <a:ln w="12700" cap="flat">
              <a:solidFill>
                <a:srgbClr val="E6E6E6"/>
              </a:solidFill>
              <a:prstDash val="solid"/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ru-RU"/>
          </a:p>
        </c:txPr>
        <c:crossAx val="304832456"/>
        <c:crosses val="autoZero"/>
        <c:crossBetween val="midCat"/>
      </c:valAx>
      <c:valAx>
        <c:axId val="304832456"/>
        <c:scaling>
          <c:orientation val="minMax"/>
          <c:max val="100"/>
          <c:min val="0"/>
        </c:scaling>
        <c:delete val="0"/>
        <c:axPos val="l"/>
        <c:majorGridlines>
          <c:spPr>
            <a:ln w="12700" cap="flat">
              <a:solidFill>
                <a:srgbClr val="E6E6E6"/>
              </a:solidFill>
              <a:prstDash val="solid"/>
              <a:round/>
            </a:ln>
          </c:spPr>
        </c:majorGridlines>
        <c:numFmt formatCode="0&quot;%&quot;" sourceLinked="0"/>
        <c:majorTickMark val="none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ru-RU"/>
          </a:p>
        </c:txPr>
        <c:crossAx val="3048304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" name="Google Shape;9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slide final de „Decizie cerută”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Opțional, ultimul slide ar putea avea explicit: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„Ce decidem azi?”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2–3 bullet-uri clare pentru vot / asumare.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Reamintire non-punitivă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frază scurtă: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„Datele sunt pentru sprijin și îmbunătățire, nu pentru clasificare.”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" name="Google Shape;20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Dacă ne uităm la datele raionale, mesajul este foarte clar:</a:t>
            </a:r>
            <a:b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elevii pot citi corect, dar </a:t>
            </a: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 suficient de fluent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iar acest lucru se vede direct în </a:t>
            </a: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înțelegerea textului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.”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„Nu vorbim de cazuri izolate, ci de un </a:t>
            </a: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 de sistem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„Vreau să reținem trei idei simple: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Problema principală NU este citirea orală.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Comprehensiunea este afectată pentru că ritmul este prea lent.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Avem indicatori simpli pe care îi putem urmări managerial, fără birocrație.”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„CPM nu este un indicator tehnic, este </a:t>
            </a: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pârghia operațională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.”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" name="Google Shape;72;p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Observați că problema nu dispare în timp – se mută.</a:t>
            </a:r>
            <a:b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Dacă nu intervenim suficient de devreme, dificultatea de lectură ajunge în gimnaziu și afectează toate disciplinele.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„Asta ne arată că intervenția trebuie să fie </a:t>
            </a: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sistemică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nu punctuală.”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9" name="Google Shape;89;p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În gimnaziu, lectura nu mai este scop, ci instrument.</a:t>
            </a:r>
            <a:b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Dacă elevul citește lent, își consumă toată energia pe decodare și nu mai are spațiu cognitiv pentru sens.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„De aceea, cele mai rapide câștiguri vin din </a:t>
            </a: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rutine scurte, dar frecvente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fluență + comprehensiune.”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1" name="Google Shape;121;p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Această figură este una de management.</a:t>
            </a:r>
            <a:b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Instituțiile cu CPM mic tind să aibă procente mari de dificultăți la înțelegere.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„Direcția intervenției este clară: </a:t>
            </a: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creștem ritmul → scade frustrarea la comprehensiune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.”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1" name="Google Shape;141;p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 vă propunem multe măsuri.</a:t>
            </a:r>
            <a:b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Vă propunem </a:t>
            </a: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puține, comune și monitorizabile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„Dacă fiecare instituție implementează măcar UNA dintre aceste pârghii, impactul se va vedea în date.”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2" name="Google Shape;162;p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Aceasta este o matrice de lucru, nu un tabel de raportare.</a:t>
            </a:r>
            <a:b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Fiecare problemă are o măsură clară, un indicator și un responsabil.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„Directorul urmărește indicatorii; catedra urmărește intervențiile.”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8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8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9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chart" Target="../charts/chart1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chart" Target="../charts/chart2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/>
          <p:cNvSpPr/>
          <p:nvPr/>
        </p:nvSpPr>
        <p:spPr>
          <a:xfrm>
            <a:off x="0" y="0"/>
            <a:ext cx="12191695" cy="62453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1"/>
          <p:cNvSpPr/>
          <p:nvPr/>
        </p:nvSpPr>
        <p:spPr>
          <a:xfrm>
            <a:off x="0" y="0"/>
            <a:ext cx="12191695" cy="2011680"/>
          </a:xfrm>
          <a:prstGeom prst="rect">
            <a:avLst/>
          </a:prstGeom>
          <a:solidFill>
            <a:srgbClr val="1F4E79"/>
          </a:solidFill>
          <a:ln cap="flat" cmpd="sng" w="12700">
            <a:solidFill>
              <a:srgbClr val="1F4E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"/>
          <p:cNvSpPr/>
          <p:nvPr/>
        </p:nvSpPr>
        <p:spPr>
          <a:xfrm>
            <a:off x="731520" y="594360"/>
            <a:ext cx="106984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IIC Cahul – concluzii operaționale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731520" y="1325880"/>
            <a:ext cx="106984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EEF7"/>
              </a:buClr>
              <a:buSzPts val="2400"/>
              <a:buFont typeface="Calibri"/>
              <a:buNone/>
            </a:pPr>
            <a:r>
              <a:rPr b="0" i="0" lang="en-US" sz="2400" u="none" cap="none" strike="noStrike">
                <a:solidFill>
                  <a:srgbClr val="E6EEF7"/>
                </a:solidFill>
                <a:latin typeface="Calibri"/>
                <a:ea typeface="Calibri"/>
                <a:cs typeface="Calibri"/>
                <a:sym typeface="Calibri"/>
              </a:rPr>
              <a:t>Clasele a III-a și a VI-a | Sinteză + măsuri monitorizabile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548640" y="3346187"/>
            <a:ext cx="106984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4000"/>
              <a:buFont typeface="Calibri"/>
              <a:buNone/>
            </a:pPr>
            <a:r>
              <a:rPr b="0" i="0" lang="en-US" sz="40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Scop: decizii rapide la nivel de instituție (fluență + comprehensiune)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548640" y="6537960"/>
            <a:ext cx="11155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Prezentare de lucru pentru ședințe cu directorii | DGI Cahul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1F4E79"/>
          </a:solidFill>
          <a:ln cap="flat" cmpd="sng" w="12700">
            <a:solidFill>
              <a:srgbClr val="1F4E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548640" y="137160"/>
            <a:ext cx="111556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1) Imagine de ansamblu (raion)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548640" y="822960"/>
            <a:ext cx="11155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Calibri"/>
              <a:buNone/>
            </a:pPr>
            <a:r>
              <a:rPr b="1" lang="en-US" sz="24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Indicatori-cheie (sinteză):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548640" y="1188720"/>
            <a:ext cx="5669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400"/>
              <a:buFont typeface="Calibri"/>
              <a:buNone/>
            </a:pPr>
            <a:r>
              <a:rPr b="1" lang="en-US" sz="1400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Clasa a III-a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548640" y="1508760"/>
            <a:ext cx="2377440" cy="109728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548640" y="1508760"/>
            <a:ext cx="73152" cy="1097280"/>
          </a:xfrm>
          <a:prstGeom prst="rect">
            <a:avLst/>
          </a:prstGeom>
          <a:solidFill>
            <a:srgbClr val="1F4E79"/>
          </a:solidFill>
          <a:ln cap="flat" cmpd="sng" w="12700">
            <a:solidFill>
              <a:srgbClr val="1F4E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731520" y="1645920"/>
            <a:ext cx="21031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rgbClr val="444444"/>
                </a:solidFill>
                <a:latin typeface="Calibri"/>
                <a:ea typeface="Calibri"/>
                <a:cs typeface="Calibri"/>
                <a:sym typeface="Calibri"/>
              </a:rPr>
              <a:t>N elevi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731520" y="1965960"/>
            <a:ext cx="21031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895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3063240" y="1508760"/>
            <a:ext cx="2377440" cy="109728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3063240" y="1508760"/>
            <a:ext cx="73152" cy="1097280"/>
          </a:xfrm>
          <a:prstGeom prst="rect">
            <a:avLst/>
          </a:prstGeom>
          <a:solidFill>
            <a:srgbClr val="1F4E79"/>
          </a:solidFill>
          <a:ln cap="flat" cmpd="sng" w="12700">
            <a:solidFill>
              <a:srgbClr val="1F4E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3246120" y="1645920"/>
            <a:ext cx="21031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rgbClr val="444444"/>
                </a:solidFill>
                <a:latin typeface="Calibri"/>
                <a:ea typeface="Calibri"/>
                <a:cs typeface="Calibri"/>
                <a:sym typeface="Calibri"/>
              </a:rPr>
              <a:t>% risc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3246120" y="1965960"/>
            <a:ext cx="21031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40.1%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3246120" y="2286000"/>
            <a:ext cx="21031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cel puțin un NF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548640" y="2697480"/>
            <a:ext cx="2377440" cy="109728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548640" y="2697480"/>
            <a:ext cx="73152" cy="1097280"/>
          </a:xfrm>
          <a:prstGeom prst="rect">
            <a:avLst/>
          </a:prstGeom>
          <a:solidFill>
            <a:srgbClr val="1F4E79"/>
          </a:solidFill>
          <a:ln cap="flat" cmpd="sng" w="12700">
            <a:solidFill>
              <a:srgbClr val="1F4E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731520" y="2834640"/>
            <a:ext cx="21031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rgbClr val="444444"/>
                </a:solidFill>
                <a:latin typeface="Calibri"/>
                <a:ea typeface="Calibri"/>
                <a:cs typeface="Calibri"/>
                <a:sym typeface="Calibri"/>
              </a:rPr>
              <a:t>% compreh NF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731520" y="3154680"/>
            <a:ext cx="21031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37.7%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731520" y="3474720"/>
            <a:ext cx="21031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înțelegere (frustrare)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3063240" y="2697480"/>
            <a:ext cx="2377440" cy="109728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3063240" y="2697480"/>
            <a:ext cx="73152" cy="1097280"/>
          </a:xfrm>
          <a:prstGeom prst="rect">
            <a:avLst/>
          </a:prstGeom>
          <a:solidFill>
            <a:srgbClr val="1F4E79"/>
          </a:solidFill>
          <a:ln cap="flat" cmpd="sng" w="12700">
            <a:solidFill>
              <a:srgbClr val="1F4E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246120" y="2834640"/>
            <a:ext cx="21031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rgbClr val="444444"/>
                </a:solidFill>
                <a:latin typeface="Calibri"/>
                <a:ea typeface="Calibri"/>
                <a:cs typeface="Calibri"/>
                <a:sym typeface="Calibri"/>
              </a:rPr>
              <a:t>CPM mediu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3246120" y="3154680"/>
            <a:ext cx="21031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90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3246120" y="3474720"/>
            <a:ext cx="21031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referință ≈ 135 CPM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6400800" y="1188720"/>
            <a:ext cx="5669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7D32"/>
              </a:buClr>
              <a:buSzPts val="1400"/>
              <a:buFont typeface="Calibri"/>
              <a:buNone/>
            </a:pPr>
            <a:r>
              <a:rPr b="1" lang="en-US" sz="1400">
                <a:solidFill>
                  <a:srgbClr val="2E7D32"/>
                </a:solidFill>
                <a:latin typeface="Calibri"/>
                <a:ea typeface="Calibri"/>
                <a:cs typeface="Calibri"/>
                <a:sym typeface="Calibri"/>
              </a:rPr>
              <a:t>Clasa a VI-a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6400800" y="1508760"/>
            <a:ext cx="2377440" cy="109728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6400800" y="1508760"/>
            <a:ext cx="73152" cy="1097280"/>
          </a:xfrm>
          <a:prstGeom prst="rect">
            <a:avLst/>
          </a:prstGeom>
          <a:solidFill>
            <a:srgbClr val="2E7D32"/>
          </a:solidFill>
          <a:ln cap="flat" cmpd="sng" w="12700">
            <a:solidFill>
              <a:srgbClr val="2E7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6583680" y="1645920"/>
            <a:ext cx="21031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rgbClr val="444444"/>
                </a:solidFill>
                <a:latin typeface="Calibri"/>
                <a:ea typeface="Calibri"/>
                <a:cs typeface="Calibri"/>
                <a:sym typeface="Calibri"/>
              </a:rPr>
              <a:t>N elevi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6583680" y="1965960"/>
            <a:ext cx="21031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809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8915400" y="1508760"/>
            <a:ext cx="2377440" cy="109728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8915400" y="1508760"/>
            <a:ext cx="73152" cy="1097280"/>
          </a:xfrm>
          <a:prstGeom prst="rect">
            <a:avLst/>
          </a:prstGeom>
          <a:solidFill>
            <a:srgbClr val="2E7D32"/>
          </a:solidFill>
          <a:ln cap="flat" cmpd="sng" w="12700">
            <a:solidFill>
              <a:srgbClr val="2E7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9098280" y="1645920"/>
            <a:ext cx="21031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rgbClr val="444444"/>
                </a:solidFill>
                <a:latin typeface="Calibri"/>
                <a:ea typeface="Calibri"/>
                <a:cs typeface="Calibri"/>
                <a:sym typeface="Calibri"/>
              </a:rPr>
              <a:t>% risc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9098280" y="1965960"/>
            <a:ext cx="21031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34.5%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9098280" y="2286000"/>
            <a:ext cx="21031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cel puțin un NF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6400800" y="2697480"/>
            <a:ext cx="2377440" cy="109728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6400800" y="2697480"/>
            <a:ext cx="73152" cy="1097280"/>
          </a:xfrm>
          <a:prstGeom prst="rect">
            <a:avLst/>
          </a:prstGeom>
          <a:solidFill>
            <a:srgbClr val="2E7D32"/>
          </a:solidFill>
          <a:ln cap="flat" cmpd="sng" w="12700">
            <a:solidFill>
              <a:srgbClr val="2E7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6583680" y="2834640"/>
            <a:ext cx="21031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rgbClr val="444444"/>
                </a:solidFill>
                <a:latin typeface="Calibri"/>
                <a:ea typeface="Calibri"/>
                <a:cs typeface="Calibri"/>
                <a:sym typeface="Calibri"/>
              </a:rPr>
              <a:t>% compreh NF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6583680" y="3154680"/>
            <a:ext cx="21031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32.1%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6583680" y="3474720"/>
            <a:ext cx="21031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înțelegere (frustrare)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8915400" y="2697480"/>
            <a:ext cx="2377440" cy="109728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8915400" y="2697480"/>
            <a:ext cx="73152" cy="1097280"/>
          </a:xfrm>
          <a:prstGeom prst="rect">
            <a:avLst/>
          </a:prstGeom>
          <a:solidFill>
            <a:srgbClr val="2E7D32"/>
          </a:solidFill>
          <a:ln cap="flat" cmpd="sng" w="12700">
            <a:solidFill>
              <a:srgbClr val="2E7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9098280" y="2834640"/>
            <a:ext cx="21031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rgbClr val="444444"/>
                </a:solidFill>
                <a:latin typeface="Calibri"/>
                <a:ea typeface="Calibri"/>
                <a:cs typeface="Calibri"/>
                <a:sym typeface="Calibri"/>
              </a:rPr>
              <a:t>CPM mediu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9098280" y="3154680"/>
            <a:ext cx="21031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113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9098280" y="3474720"/>
            <a:ext cx="21031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referință ≈ 177 CPM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548640" y="3977640"/>
            <a:ext cx="11064240" cy="22860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22960" y="4160520"/>
            <a:ext cx="10515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400"/>
              <a:buFont typeface="Calibri"/>
              <a:buNone/>
            </a:pPr>
            <a:r>
              <a:rPr b="1" lang="en-US" sz="14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Mesaj-cheie pentru conducere: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822960" y="4480560"/>
            <a:ext cx="1051560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1) Problema dominantă este comprehensiunea (nu citirea orală).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2) Fluența (CPM) este pârghia operațională: fără ritm, elevul nu mai poate procesa sensul textului.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3) Instituția  poate monitoriza simplu: CPM + % compreh NF + % risc (trimestrial).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548640" y="6537960"/>
            <a:ext cx="11155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Notă: CPM = cuvinte/minut; NF = nivel de frustrare.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1F4E79"/>
          </a:solidFill>
          <a:ln cap="flat" cmpd="sng" w="12700">
            <a:solidFill>
              <a:srgbClr val="1F4E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3"/>
          <p:cNvSpPr/>
          <p:nvPr/>
        </p:nvSpPr>
        <p:spPr>
          <a:xfrm>
            <a:off x="548640" y="137160"/>
            <a:ext cx="111556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2) Comparație rapidă: clasele a III-a vs a VI-a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"/>
          <p:cNvSpPr/>
          <p:nvPr/>
        </p:nvSpPr>
        <p:spPr>
          <a:xfrm>
            <a:off x="548640" y="868680"/>
            <a:ext cx="11155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Indicatori procentuali (raion):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8" name="Google Shape;78;p3"/>
          <p:cNvGraphicFramePr/>
          <p:nvPr/>
        </p:nvGraphicFramePr>
        <p:xfrm>
          <a:off x="548640" y="1234440"/>
          <a:ext cx="6583680" cy="5120640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79" name="Google Shape;79;p3"/>
          <p:cNvSpPr/>
          <p:nvPr/>
        </p:nvSpPr>
        <p:spPr>
          <a:xfrm>
            <a:off x="7315200" y="1234440"/>
            <a:ext cx="4297680" cy="51206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3"/>
          <p:cNvSpPr/>
          <p:nvPr/>
        </p:nvSpPr>
        <p:spPr>
          <a:xfrm>
            <a:off x="7543800" y="1417320"/>
            <a:ext cx="3840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Calibri"/>
              <a:buNone/>
            </a:pPr>
            <a:r>
              <a:rPr b="1" lang="en-US" sz="16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Interpretare pentru decizie: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"/>
          <p:cNvSpPr/>
          <p:nvPr/>
        </p:nvSpPr>
        <p:spPr>
          <a:xfrm>
            <a:off x="7543800" y="1783080"/>
            <a:ext cx="384048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Calibri"/>
              <a:buChar char="•"/>
            </a:pPr>
            <a:r>
              <a:rPr lang="en-US" sz="16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Risc: ridicat în ambele cohorte.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spcBef>
                <a:spcPts val="60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Calibri"/>
              <a:buChar char="•"/>
            </a:pPr>
            <a:r>
              <a:rPr lang="en-US" sz="16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Oral NF: foarte mic → nu „corectitudinea” este problema centrală.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spcBef>
                <a:spcPts val="60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Calibri"/>
              <a:buChar char="•"/>
            </a:pPr>
            <a:r>
              <a:rPr lang="en-US" sz="16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Compreh NF: mare → intervențiile trebuie să vizeze înțelegerea + fluența.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"/>
          <p:cNvSpPr/>
          <p:nvPr/>
        </p:nvSpPr>
        <p:spPr>
          <a:xfrm>
            <a:off x="7483415" y="3646386"/>
            <a:ext cx="3840480" cy="256032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3"/>
          <p:cNvSpPr/>
          <p:nvPr/>
        </p:nvSpPr>
        <p:spPr>
          <a:xfrm>
            <a:off x="7726680" y="3749040"/>
            <a:ext cx="3474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800"/>
              <a:buFont typeface="Calibri"/>
              <a:buNone/>
            </a:pPr>
            <a:r>
              <a:rPr b="1" lang="en-US" sz="18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Repere CPM (orientativ):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3"/>
          <p:cNvSpPr/>
          <p:nvPr/>
        </p:nvSpPr>
        <p:spPr>
          <a:xfrm>
            <a:off x="7726680" y="4069080"/>
            <a:ext cx="347472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Clasa a III-a: ≈ 135 CPM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Clasa a VI-a: ≈ 177 CPM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3"/>
          <p:cNvSpPr/>
          <p:nvPr/>
        </p:nvSpPr>
        <p:spPr>
          <a:xfrm>
            <a:off x="7726680" y="5200866"/>
            <a:ext cx="347472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Calibri"/>
              <a:buNone/>
            </a:pPr>
            <a:r>
              <a:rPr lang="en-US" sz="24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Fără fluență suficientă, înțelegerea textului  degradează sistematic.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3"/>
          <p:cNvSpPr/>
          <p:nvPr/>
        </p:nvSpPr>
        <p:spPr>
          <a:xfrm>
            <a:off x="548640" y="6537960"/>
            <a:ext cx="11155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Sugestie pentru ședință: decidem 2–3 măsuri comune pentru toate instituțiile (monitorizabile).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2E7D32"/>
          </a:solidFill>
          <a:ln cap="flat" cmpd="sng" w="12700">
            <a:solidFill>
              <a:srgbClr val="2E7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4"/>
          <p:cNvSpPr/>
          <p:nvPr/>
        </p:nvSpPr>
        <p:spPr>
          <a:xfrm>
            <a:off x="548640" y="137160"/>
            <a:ext cx="111556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3) Clasa a VI-a – unde intervenim cel mai eficient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548640" y="868680"/>
            <a:ext cx="11155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Calibri"/>
              <a:buNone/>
            </a:pPr>
            <a:r>
              <a:rPr b="1" lang="en-US" sz="24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Ce indică datele (raion):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548640" y="1234440"/>
            <a:ext cx="2926080" cy="1143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4"/>
          <p:cNvSpPr/>
          <p:nvPr/>
        </p:nvSpPr>
        <p:spPr>
          <a:xfrm>
            <a:off x="548640" y="1234440"/>
            <a:ext cx="73152" cy="1143000"/>
          </a:xfrm>
          <a:prstGeom prst="rect">
            <a:avLst/>
          </a:prstGeom>
          <a:solidFill>
            <a:srgbClr val="2E7D32"/>
          </a:solidFill>
          <a:ln cap="flat" cmpd="sng" w="12700">
            <a:solidFill>
              <a:srgbClr val="2E7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"/>
          <p:cNvSpPr/>
          <p:nvPr/>
        </p:nvSpPr>
        <p:spPr>
          <a:xfrm>
            <a:off x="731520" y="1371600"/>
            <a:ext cx="2651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600"/>
              <a:buFont typeface="Calibri"/>
              <a:buNone/>
            </a:pPr>
            <a:r>
              <a:rPr b="1" lang="en-US" sz="1600">
                <a:solidFill>
                  <a:srgbClr val="444444"/>
                </a:solidFill>
                <a:latin typeface="Calibri"/>
                <a:ea typeface="Calibri"/>
                <a:cs typeface="Calibri"/>
                <a:sym typeface="Calibri"/>
              </a:rPr>
              <a:t>CPM mediu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4"/>
          <p:cNvSpPr/>
          <p:nvPr/>
        </p:nvSpPr>
        <p:spPr>
          <a:xfrm>
            <a:off x="731520" y="1691640"/>
            <a:ext cx="26517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113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4"/>
          <p:cNvSpPr/>
          <p:nvPr/>
        </p:nvSpPr>
        <p:spPr>
          <a:xfrm>
            <a:off x="731520" y="2057400"/>
            <a:ext cx="2651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referință ≈ 177 CPM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4"/>
          <p:cNvSpPr/>
          <p:nvPr/>
        </p:nvSpPr>
        <p:spPr>
          <a:xfrm>
            <a:off x="3657600" y="1234440"/>
            <a:ext cx="2926080" cy="1143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"/>
          <p:cNvSpPr/>
          <p:nvPr/>
        </p:nvSpPr>
        <p:spPr>
          <a:xfrm>
            <a:off x="3657600" y="1234440"/>
            <a:ext cx="73152" cy="1143000"/>
          </a:xfrm>
          <a:prstGeom prst="rect">
            <a:avLst/>
          </a:prstGeom>
          <a:solidFill>
            <a:srgbClr val="2E7D32"/>
          </a:solidFill>
          <a:ln cap="flat" cmpd="sng" w="12700">
            <a:solidFill>
              <a:srgbClr val="2E7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4"/>
          <p:cNvSpPr/>
          <p:nvPr/>
        </p:nvSpPr>
        <p:spPr>
          <a:xfrm>
            <a:off x="3840480" y="1371600"/>
            <a:ext cx="2651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600"/>
              <a:buFont typeface="Calibri"/>
              <a:buNone/>
            </a:pPr>
            <a:r>
              <a:rPr b="1" lang="en-US" sz="1600">
                <a:solidFill>
                  <a:srgbClr val="444444"/>
                </a:solidFill>
                <a:latin typeface="Calibri"/>
                <a:ea typeface="Calibri"/>
                <a:cs typeface="Calibri"/>
                <a:sym typeface="Calibri"/>
              </a:rPr>
              <a:t>% compreh NF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4"/>
          <p:cNvSpPr/>
          <p:nvPr/>
        </p:nvSpPr>
        <p:spPr>
          <a:xfrm>
            <a:off x="3840480" y="1691640"/>
            <a:ext cx="26517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32.1%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4"/>
          <p:cNvSpPr/>
          <p:nvPr/>
        </p:nvSpPr>
        <p:spPr>
          <a:xfrm>
            <a:off x="3840480" y="2057400"/>
            <a:ext cx="2651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dificultăți de înțelegere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4"/>
          <p:cNvSpPr/>
          <p:nvPr/>
        </p:nvSpPr>
        <p:spPr>
          <a:xfrm>
            <a:off x="6766560" y="1234440"/>
            <a:ext cx="2926080" cy="1143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4"/>
          <p:cNvSpPr/>
          <p:nvPr/>
        </p:nvSpPr>
        <p:spPr>
          <a:xfrm>
            <a:off x="6766560" y="1234440"/>
            <a:ext cx="73152" cy="1143000"/>
          </a:xfrm>
          <a:prstGeom prst="rect">
            <a:avLst/>
          </a:prstGeom>
          <a:solidFill>
            <a:srgbClr val="2E7D32"/>
          </a:solidFill>
          <a:ln cap="flat" cmpd="sng" w="12700">
            <a:solidFill>
              <a:srgbClr val="2E7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4"/>
          <p:cNvSpPr/>
          <p:nvPr/>
        </p:nvSpPr>
        <p:spPr>
          <a:xfrm>
            <a:off x="6949440" y="1371600"/>
            <a:ext cx="2651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600"/>
              <a:buFont typeface="Calibri"/>
              <a:buNone/>
            </a:pPr>
            <a:r>
              <a:rPr b="1" lang="en-US" sz="1600">
                <a:solidFill>
                  <a:srgbClr val="444444"/>
                </a:solidFill>
                <a:latin typeface="Calibri"/>
                <a:ea typeface="Calibri"/>
                <a:cs typeface="Calibri"/>
                <a:sym typeface="Calibri"/>
              </a:rPr>
              <a:t>% CPM sub (0,8×)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/>
          <p:nvPr/>
        </p:nvSpPr>
        <p:spPr>
          <a:xfrm>
            <a:off x="6949440" y="1691640"/>
            <a:ext cx="26517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77.5%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"/>
          <p:cNvSpPr/>
          <p:nvPr/>
        </p:nvSpPr>
        <p:spPr>
          <a:xfrm>
            <a:off x="6949440" y="2057400"/>
            <a:ext cx="2651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citire mult sub ritmul așteptat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4"/>
          <p:cNvSpPr/>
          <p:nvPr/>
        </p:nvSpPr>
        <p:spPr>
          <a:xfrm>
            <a:off x="9875520" y="1234440"/>
            <a:ext cx="2286000" cy="1143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4"/>
          <p:cNvSpPr/>
          <p:nvPr/>
        </p:nvSpPr>
        <p:spPr>
          <a:xfrm>
            <a:off x="9875520" y="1234440"/>
            <a:ext cx="73152" cy="1143000"/>
          </a:xfrm>
          <a:prstGeom prst="rect">
            <a:avLst/>
          </a:prstGeom>
          <a:solidFill>
            <a:srgbClr val="2E7D32"/>
          </a:solidFill>
          <a:ln cap="flat" cmpd="sng" w="12700">
            <a:solidFill>
              <a:srgbClr val="2E7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4"/>
          <p:cNvSpPr/>
          <p:nvPr/>
        </p:nvSpPr>
        <p:spPr>
          <a:xfrm>
            <a:off x="10058400" y="1371600"/>
            <a:ext cx="2011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600"/>
              <a:buFont typeface="Calibri"/>
              <a:buNone/>
            </a:pPr>
            <a:r>
              <a:rPr b="1" lang="en-US" sz="1600">
                <a:solidFill>
                  <a:srgbClr val="444444"/>
                </a:solidFill>
                <a:latin typeface="Calibri"/>
                <a:ea typeface="Calibri"/>
                <a:cs typeface="Calibri"/>
                <a:sym typeface="Calibri"/>
              </a:rPr>
              <a:t>% CPM peste (1,2×)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"/>
          <p:cNvSpPr/>
          <p:nvPr/>
        </p:nvSpPr>
        <p:spPr>
          <a:xfrm>
            <a:off x="10058400" y="1691640"/>
            <a:ext cx="20116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0.9%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4"/>
          <p:cNvSpPr/>
          <p:nvPr/>
        </p:nvSpPr>
        <p:spPr>
          <a:xfrm>
            <a:off x="10058400" y="2057400"/>
            <a:ext cx="201168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segment performant (mic)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4"/>
          <p:cNvSpPr/>
          <p:nvPr/>
        </p:nvSpPr>
        <p:spPr>
          <a:xfrm>
            <a:off x="548640" y="2606040"/>
            <a:ext cx="11064240" cy="3566160"/>
          </a:xfrm>
          <a:prstGeom prst="rect">
            <a:avLst/>
          </a:prstGeom>
          <a:solidFill>
            <a:srgbClr val="F7FFF8"/>
          </a:solidFill>
          <a:ln cap="flat" cmpd="sng" w="12700">
            <a:solidFill>
              <a:srgbClr val="CFE8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4"/>
          <p:cNvSpPr/>
          <p:nvPr/>
        </p:nvSpPr>
        <p:spPr>
          <a:xfrm>
            <a:off x="822960" y="2788920"/>
            <a:ext cx="10515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3D14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0B3D14"/>
                </a:solidFill>
                <a:latin typeface="Calibri"/>
                <a:ea typeface="Calibri"/>
                <a:cs typeface="Calibri"/>
                <a:sym typeface="Calibri"/>
              </a:rPr>
              <a:t>Concluzie operațională: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822960" y="3154680"/>
            <a:ext cx="105156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În gimnaziu, lectura devine instrument de învățare în toate disciplinele. Dacă ritmul (CPM) este sub nivelul funcțional, elevul își consumă resursele pe decodare și rămâne fără „spațiu” cognitiv pentru sens.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Prin urmare, intervențiile cu impact rapid sunt: (1) rutine de fluență (scurte, dar frecvente), (2) strategii de comprehensiune aplicate sistematic, (3) monitorizare trimestrială CPM + % compreh NF.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/>
          <p:nvPr/>
        </p:nvSpPr>
        <p:spPr>
          <a:xfrm>
            <a:off x="548640" y="6537960"/>
            <a:ext cx="11155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Recomandare: fluență + comprehensiune (nu doar „citire corectă”).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2E7D32"/>
          </a:solidFill>
          <a:ln cap="flat" cmpd="sng" w="12700">
            <a:solidFill>
              <a:srgbClr val="2E7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5"/>
          <p:cNvSpPr/>
          <p:nvPr/>
        </p:nvSpPr>
        <p:spPr>
          <a:xfrm>
            <a:off x="548640" y="137160"/>
            <a:ext cx="111556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4) Evidență: fluența (CPM) explică dificultățile de comprehensiu</a:t>
            </a:r>
            <a:r>
              <a:rPr b="1" lang="en-US" sz="2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5"/>
          <p:cNvSpPr/>
          <p:nvPr/>
        </p:nvSpPr>
        <p:spPr>
          <a:xfrm>
            <a:off x="548640" y="868680"/>
            <a:ext cx="11155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Figura 6.7 – CPM vs. % elevi la nivel de frustrare la comprehensiune (clasa a VI-a)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7" name="Google Shape;127;p5"/>
          <p:cNvGraphicFramePr/>
          <p:nvPr/>
        </p:nvGraphicFramePr>
        <p:xfrm>
          <a:off x="548640" y="1234440"/>
          <a:ext cx="7498080" cy="5212080"/>
        </p:xfrm>
        <a:graphic>
          <a:graphicData uri="http://schemas.openxmlformats.org/drawingml/2006/chart">
            <c:chart r:id="rId3"/>
          </a:graphicData>
        </a:graphic>
      </p:graphicFrame>
      <p:cxnSp>
        <p:nvCxnSpPr>
          <p:cNvPr id="128" name="Google Shape;128;p5"/>
          <p:cNvCxnSpPr/>
          <p:nvPr/>
        </p:nvCxnSpPr>
        <p:spPr>
          <a:xfrm>
            <a:off x="7886047" y="1234440"/>
            <a:ext cx="0" cy="5212080"/>
          </a:xfrm>
          <a:prstGeom prst="straightConnector1">
            <a:avLst/>
          </a:prstGeom>
          <a:noFill/>
          <a:ln cap="flat" cmpd="sng" w="25400">
            <a:solidFill>
              <a:srgbClr val="0B3D1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9" name="Google Shape;129;p5"/>
          <p:cNvCxnSpPr/>
          <p:nvPr/>
        </p:nvCxnSpPr>
        <p:spPr>
          <a:xfrm>
            <a:off x="548640" y="4773442"/>
            <a:ext cx="7498080" cy="0"/>
          </a:xfrm>
          <a:prstGeom prst="straightConnector1">
            <a:avLst/>
          </a:prstGeom>
          <a:noFill/>
          <a:ln cap="flat" cmpd="sng" w="25400">
            <a:solidFill>
              <a:srgbClr val="0B3D1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0" name="Google Shape;130;p5"/>
          <p:cNvSpPr/>
          <p:nvPr/>
        </p:nvSpPr>
        <p:spPr>
          <a:xfrm>
            <a:off x="6971647" y="1325880"/>
            <a:ext cx="2011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3D14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0B3D14"/>
                </a:solidFill>
                <a:latin typeface="Calibri"/>
                <a:ea typeface="Calibri"/>
                <a:cs typeface="Calibri"/>
                <a:sym typeface="Calibri"/>
              </a:rPr>
              <a:t>Referință: 177 CPM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640080" y="4499122"/>
            <a:ext cx="2377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3D14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0B3D14"/>
                </a:solidFill>
                <a:latin typeface="Calibri"/>
                <a:ea typeface="Calibri"/>
                <a:cs typeface="Calibri"/>
                <a:sym typeface="Calibri"/>
              </a:rPr>
              <a:t>Media raională: 32.1%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8228947" y="982980"/>
            <a:ext cx="3337560" cy="58293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5"/>
          <p:cNvSpPr/>
          <p:nvPr/>
        </p:nvSpPr>
        <p:spPr>
          <a:xfrm>
            <a:off x="8413343" y="1222794"/>
            <a:ext cx="2971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800"/>
              <a:buFont typeface="Calibri"/>
              <a:buNone/>
            </a:pPr>
            <a:r>
              <a:rPr b="1" lang="en-US" sz="18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Ce folosim în management: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8458200" y="1783080"/>
            <a:ext cx="297180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03200" lvl="0" marL="20320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Calibri"/>
              <a:buChar char="•"/>
            </a:pPr>
            <a:r>
              <a:rPr lang="en-US" sz="16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Instituțiile din stânga (CPM mic) tind să urce în % compreh NF.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203200" marR="0" rtl="0" algn="l">
              <a:spcBef>
                <a:spcPts val="60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Calibri"/>
              <a:buChar char="•"/>
            </a:pPr>
            <a:r>
              <a:rPr lang="en-US" sz="16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Obiectiv practic: creștere CPM + reducere % compreh NF.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203200" marR="0" rtl="0" algn="l">
              <a:spcBef>
                <a:spcPts val="60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Calibri"/>
              <a:buChar char="•"/>
            </a:pPr>
            <a:r>
              <a:rPr lang="en-US" sz="16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Monitorizare: trimestrial (3 puncte/an).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8458200" y="3474720"/>
            <a:ext cx="2971800" cy="2834640"/>
          </a:xfrm>
          <a:prstGeom prst="rect">
            <a:avLst/>
          </a:prstGeom>
          <a:solidFill>
            <a:srgbClr val="F7FFF8"/>
          </a:solidFill>
          <a:ln cap="flat" cmpd="sng" w="12700">
            <a:solidFill>
              <a:srgbClr val="CFE8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5"/>
          <p:cNvSpPr/>
          <p:nvPr/>
        </p:nvSpPr>
        <p:spPr>
          <a:xfrm>
            <a:off x="8595360" y="3840480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3D14"/>
              </a:buClr>
              <a:buSzPts val="1600"/>
              <a:buFont typeface="Calibri"/>
              <a:buNone/>
            </a:pPr>
            <a:r>
              <a:rPr b="1" lang="en-US" sz="1600">
                <a:solidFill>
                  <a:srgbClr val="0B3D14"/>
                </a:solidFill>
                <a:latin typeface="Calibri"/>
                <a:ea typeface="Calibri"/>
                <a:cs typeface="Calibri"/>
                <a:sym typeface="Calibri"/>
              </a:rPr>
              <a:t>Decizie recomandată: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8572500" y="4343400"/>
            <a:ext cx="27432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600"/>
              <a:buFont typeface="Calibri"/>
              <a:buNone/>
            </a:pPr>
            <a:r>
              <a:rPr lang="en-US" sz="1600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Standardizați o rutină de fluență + o rutină de comprehensiune în toate clasele.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548640" y="6537960"/>
            <a:ext cx="11155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Figura este o sinteză de management: direcția intervenției este fluența (CPM) pentru a susține înțelegerea.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1F4E79"/>
          </a:solidFill>
          <a:ln cap="flat" cmpd="sng" w="12700">
            <a:solidFill>
              <a:srgbClr val="1F4E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6"/>
          <p:cNvSpPr/>
          <p:nvPr/>
        </p:nvSpPr>
        <p:spPr>
          <a:xfrm>
            <a:off x="548640" y="137160"/>
            <a:ext cx="111556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5) Priorități în următoarele 90 de zile (director)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6"/>
          <p:cNvSpPr/>
          <p:nvPr/>
        </p:nvSpPr>
        <p:spPr>
          <a:xfrm>
            <a:off x="548640" y="868680"/>
            <a:ext cx="11155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3 pârghii cu impact rapid (minim 1 / instituție):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6"/>
          <p:cNvSpPr/>
          <p:nvPr/>
        </p:nvSpPr>
        <p:spPr>
          <a:xfrm>
            <a:off x="548640" y="1234440"/>
            <a:ext cx="3703320" cy="521208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6"/>
          <p:cNvSpPr/>
          <p:nvPr/>
        </p:nvSpPr>
        <p:spPr>
          <a:xfrm>
            <a:off x="548640" y="1234440"/>
            <a:ext cx="3703320" cy="411480"/>
          </a:xfrm>
          <a:prstGeom prst="rect">
            <a:avLst/>
          </a:prstGeom>
          <a:solidFill>
            <a:srgbClr val="1F4E79"/>
          </a:solidFill>
          <a:ln cap="flat" cmpd="sng" w="12700">
            <a:solidFill>
              <a:srgbClr val="1F4E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6"/>
          <p:cNvSpPr/>
          <p:nvPr/>
        </p:nvSpPr>
        <p:spPr>
          <a:xfrm>
            <a:off x="731520" y="1307592"/>
            <a:ext cx="33375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 Rutină de fluență (CPM)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6"/>
          <p:cNvSpPr/>
          <p:nvPr/>
        </p:nvSpPr>
        <p:spPr>
          <a:xfrm>
            <a:off x="777240" y="1828800"/>
            <a:ext cx="3337560" cy="4480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Calibri"/>
              <a:buChar char="•"/>
            </a:pPr>
            <a:r>
              <a:rPr lang="en-US" sz="18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10–15 min, 3–4 ori/săptămână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spcBef>
                <a:spcPts val="60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Calibri"/>
              <a:buChar char="•"/>
            </a:pPr>
            <a:r>
              <a:rPr lang="en-US" sz="18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citire repetată (texte scurte)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spcBef>
                <a:spcPts val="60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Calibri"/>
              <a:buChar char="•"/>
            </a:pPr>
            <a:r>
              <a:rPr lang="en-US" sz="18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urmărire CPM la nivel de clasă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spcBef>
                <a:spcPts val="60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Calibri"/>
              <a:buChar char="•"/>
            </a:pPr>
            <a:r>
              <a:rPr lang="en-US" sz="18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feedback imediat (ritm + acuratețe)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6"/>
          <p:cNvSpPr/>
          <p:nvPr/>
        </p:nvSpPr>
        <p:spPr>
          <a:xfrm>
            <a:off x="4297680" y="1143000"/>
            <a:ext cx="3703320" cy="521208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6"/>
          <p:cNvSpPr/>
          <p:nvPr/>
        </p:nvSpPr>
        <p:spPr>
          <a:xfrm>
            <a:off x="4297680" y="1234440"/>
            <a:ext cx="3703320" cy="411480"/>
          </a:xfrm>
          <a:prstGeom prst="rect">
            <a:avLst/>
          </a:prstGeom>
          <a:solidFill>
            <a:srgbClr val="2E7D32"/>
          </a:solidFill>
          <a:ln cap="flat" cmpd="sng" w="12700">
            <a:solidFill>
              <a:srgbClr val="2E7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6"/>
          <p:cNvSpPr/>
          <p:nvPr/>
        </p:nvSpPr>
        <p:spPr>
          <a:xfrm>
            <a:off x="4480560" y="1307592"/>
            <a:ext cx="33375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B. Rutină de comprehensiune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4526280" y="1828800"/>
            <a:ext cx="3337560" cy="4480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Calibri"/>
              <a:buChar char="•"/>
            </a:pPr>
            <a:r>
              <a:rPr lang="en-US" sz="18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întrebări ghidate (ideea-cheie)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spcBef>
                <a:spcPts val="60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Calibri"/>
              <a:buChar char="•"/>
            </a:pPr>
            <a:r>
              <a:rPr lang="en-US" sz="18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rezumare în 2–3 propoziții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spcBef>
                <a:spcPts val="60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Calibri"/>
              <a:buChar char="•"/>
            </a:pPr>
            <a:r>
              <a:rPr lang="en-US" sz="18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inferințe: „de ce?” „cum știm?”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spcBef>
                <a:spcPts val="60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Calibri"/>
              <a:buChar char="•"/>
            </a:pPr>
            <a:r>
              <a:rPr lang="en-US" sz="18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vocabular: 3–5 cuvinte/lecție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8046720" y="1234440"/>
            <a:ext cx="3703320" cy="521208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6"/>
          <p:cNvSpPr/>
          <p:nvPr/>
        </p:nvSpPr>
        <p:spPr>
          <a:xfrm>
            <a:off x="8046720" y="1234440"/>
            <a:ext cx="3703320" cy="411480"/>
          </a:xfrm>
          <a:prstGeom prst="rect">
            <a:avLst/>
          </a:prstGeom>
          <a:solidFill>
            <a:srgbClr val="4B5563"/>
          </a:solidFill>
          <a:ln cap="flat" cmpd="sng" w="12700">
            <a:solidFill>
              <a:srgbClr val="4B55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6"/>
          <p:cNvSpPr/>
          <p:nvPr/>
        </p:nvSpPr>
        <p:spPr>
          <a:xfrm>
            <a:off x="8229600" y="1307592"/>
            <a:ext cx="33375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C. Monitorizare managerială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/>
          <p:cNvSpPr/>
          <p:nvPr/>
        </p:nvSpPr>
        <p:spPr>
          <a:xfrm>
            <a:off x="8275320" y="1828800"/>
            <a:ext cx="3337560" cy="4480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Calibri"/>
              <a:buChar char="•"/>
            </a:pPr>
            <a:r>
              <a:rPr lang="en-US" sz="18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calendar: 3 măsurări/an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spcBef>
                <a:spcPts val="60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Calibri"/>
              <a:buChar char="•"/>
            </a:pPr>
            <a:r>
              <a:rPr lang="en-US" sz="18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dashboard: CPM + % compreh NF + % risc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spcBef>
                <a:spcPts val="60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Calibri"/>
              <a:buChar char="•"/>
            </a:pPr>
            <a:r>
              <a:rPr lang="en-US" sz="18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ședință scurtă/lună cu catedra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spcBef>
                <a:spcPts val="60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Calibri"/>
              <a:buChar char="•"/>
            </a:pPr>
            <a:r>
              <a:rPr lang="en-US" sz="18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plan de sprijin pentru elevii în risc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/>
          <p:cNvSpPr/>
          <p:nvPr/>
        </p:nvSpPr>
        <p:spPr>
          <a:xfrm>
            <a:off x="518007" y="6537960"/>
            <a:ext cx="11155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Regulă: măsuri puține, comune, monitorizabile; ajustare după date (nu după impresii).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1F4E79"/>
          </a:solidFill>
          <a:ln cap="flat" cmpd="sng" w="12700">
            <a:solidFill>
              <a:srgbClr val="1F4E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7"/>
          <p:cNvSpPr/>
          <p:nvPr/>
        </p:nvSpPr>
        <p:spPr>
          <a:xfrm>
            <a:off x="548640" y="137160"/>
            <a:ext cx="111556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r>
              <a:rPr b="1" lang="en-US" sz="2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6) Matrice de management (problemă – măsură – indicator – responsabil)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7"/>
          <p:cNvSpPr/>
          <p:nvPr/>
        </p:nvSpPr>
        <p:spPr>
          <a:xfrm>
            <a:off x="548640" y="868680"/>
            <a:ext cx="11155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Variantă scurtă pentru lucru în ședință (gimnaziu):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7"/>
          <p:cNvSpPr/>
          <p:nvPr/>
        </p:nvSpPr>
        <p:spPr>
          <a:xfrm>
            <a:off x="548640" y="1234440"/>
            <a:ext cx="11064240" cy="51206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7"/>
          <p:cNvSpPr/>
          <p:nvPr/>
        </p:nvSpPr>
        <p:spPr>
          <a:xfrm>
            <a:off x="548640" y="1234440"/>
            <a:ext cx="2743200" cy="502920"/>
          </a:xfrm>
          <a:prstGeom prst="rect">
            <a:avLst/>
          </a:prstGeom>
          <a:solidFill>
            <a:srgbClr val="F1F5F9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7"/>
          <p:cNvSpPr/>
          <p:nvPr/>
        </p:nvSpPr>
        <p:spPr>
          <a:xfrm>
            <a:off x="685800" y="1344168"/>
            <a:ext cx="2560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Calibri"/>
              <a:buNone/>
            </a:pPr>
            <a:r>
              <a:rPr b="1" lang="en-US" sz="16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Problemă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7"/>
          <p:cNvSpPr/>
          <p:nvPr/>
        </p:nvSpPr>
        <p:spPr>
          <a:xfrm>
            <a:off x="3291840" y="1234440"/>
            <a:ext cx="3749040" cy="502920"/>
          </a:xfrm>
          <a:prstGeom prst="rect">
            <a:avLst/>
          </a:prstGeom>
          <a:solidFill>
            <a:srgbClr val="F1F5F9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7"/>
          <p:cNvSpPr/>
          <p:nvPr/>
        </p:nvSpPr>
        <p:spPr>
          <a:xfrm>
            <a:off x="3429000" y="1344168"/>
            <a:ext cx="35661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Calibri"/>
              <a:buNone/>
            </a:pPr>
            <a:r>
              <a:rPr b="1" lang="en-US" sz="16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Măsură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7"/>
          <p:cNvSpPr/>
          <p:nvPr/>
        </p:nvSpPr>
        <p:spPr>
          <a:xfrm>
            <a:off x="7040880" y="1234440"/>
            <a:ext cx="2468880" cy="502920"/>
          </a:xfrm>
          <a:prstGeom prst="rect">
            <a:avLst/>
          </a:prstGeom>
          <a:solidFill>
            <a:srgbClr val="F1F5F9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7"/>
          <p:cNvSpPr/>
          <p:nvPr/>
        </p:nvSpPr>
        <p:spPr>
          <a:xfrm>
            <a:off x="7178040" y="1344168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Calibri"/>
              <a:buNone/>
            </a:pPr>
            <a:r>
              <a:rPr b="1" lang="en-US" sz="16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Indicator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7"/>
          <p:cNvSpPr/>
          <p:nvPr/>
        </p:nvSpPr>
        <p:spPr>
          <a:xfrm>
            <a:off x="9509760" y="1234440"/>
            <a:ext cx="2103120" cy="502920"/>
          </a:xfrm>
          <a:prstGeom prst="rect">
            <a:avLst/>
          </a:prstGeom>
          <a:solidFill>
            <a:srgbClr val="F1F5F9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7"/>
          <p:cNvSpPr/>
          <p:nvPr/>
        </p:nvSpPr>
        <p:spPr>
          <a:xfrm>
            <a:off x="9646920" y="1344168"/>
            <a:ext cx="1920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Calibri"/>
              <a:buNone/>
            </a:pPr>
            <a:r>
              <a:rPr b="1" lang="en-US" sz="1600">
                <a:solidFill>
                  <a:srgbClr val="111111"/>
                </a:solidFill>
                <a:latin typeface="Calibri"/>
                <a:ea typeface="Calibri"/>
                <a:cs typeface="Calibri"/>
                <a:sym typeface="Calibri"/>
              </a:rPr>
              <a:t>Responsabil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7"/>
          <p:cNvSpPr/>
          <p:nvPr/>
        </p:nvSpPr>
        <p:spPr>
          <a:xfrm>
            <a:off x="548640" y="1737360"/>
            <a:ext cx="2743200" cy="7696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7"/>
          <p:cNvSpPr/>
          <p:nvPr/>
        </p:nvSpPr>
        <p:spPr>
          <a:xfrm>
            <a:off x="685800" y="1828800"/>
            <a:ext cx="251460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Calibri"/>
              <a:buNone/>
            </a:pPr>
            <a:r>
              <a:rPr lang="en-US" sz="16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Fluență sub nivel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7"/>
          <p:cNvSpPr/>
          <p:nvPr/>
        </p:nvSpPr>
        <p:spPr>
          <a:xfrm>
            <a:off x="3246120" y="1737360"/>
            <a:ext cx="3749040" cy="7696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7"/>
          <p:cNvSpPr/>
          <p:nvPr/>
        </p:nvSpPr>
        <p:spPr>
          <a:xfrm>
            <a:off x="3429000" y="1828800"/>
            <a:ext cx="352044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Rutină fluență (10–15 min)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7"/>
          <p:cNvSpPr/>
          <p:nvPr/>
        </p:nvSpPr>
        <p:spPr>
          <a:xfrm>
            <a:off x="7040880" y="1737360"/>
            <a:ext cx="2468880" cy="7696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7"/>
          <p:cNvSpPr/>
          <p:nvPr/>
        </p:nvSpPr>
        <p:spPr>
          <a:xfrm>
            <a:off x="7178040" y="1828800"/>
            <a:ext cx="224028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CPM mediu / % sub 0,8×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7"/>
          <p:cNvSpPr/>
          <p:nvPr/>
        </p:nvSpPr>
        <p:spPr>
          <a:xfrm>
            <a:off x="9509760" y="1737360"/>
            <a:ext cx="2103120" cy="7696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7"/>
          <p:cNvSpPr/>
          <p:nvPr/>
        </p:nvSpPr>
        <p:spPr>
          <a:xfrm>
            <a:off x="9646920" y="1828800"/>
            <a:ext cx="187452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Director adj. + cadrele didactice + bibliotecar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7"/>
          <p:cNvSpPr/>
          <p:nvPr/>
        </p:nvSpPr>
        <p:spPr>
          <a:xfrm>
            <a:off x="548640" y="2506980"/>
            <a:ext cx="2743200" cy="769620"/>
          </a:xfrm>
          <a:prstGeom prst="rect">
            <a:avLst/>
          </a:prstGeom>
          <a:solidFill>
            <a:srgbClr val="FBFBFB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7"/>
          <p:cNvSpPr/>
          <p:nvPr/>
        </p:nvSpPr>
        <p:spPr>
          <a:xfrm>
            <a:off x="685800" y="2598420"/>
            <a:ext cx="251460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Calibri"/>
              <a:buNone/>
            </a:pPr>
            <a:r>
              <a:rPr lang="en-US" sz="16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% compreh NF ridicat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7"/>
          <p:cNvSpPr/>
          <p:nvPr/>
        </p:nvSpPr>
        <p:spPr>
          <a:xfrm>
            <a:off x="3291840" y="2506980"/>
            <a:ext cx="3749040" cy="769620"/>
          </a:xfrm>
          <a:prstGeom prst="rect">
            <a:avLst/>
          </a:prstGeom>
          <a:solidFill>
            <a:srgbClr val="FBFBFB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7"/>
          <p:cNvSpPr/>
          <p:nvPr/>
        </p:nvSpPr>
        <p:spPr>
          <a:xfrm>
            <a:off x="3429000" y="2598420"/>
            <a:ext cx="352044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Strategii de comprehensiune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7"/>
          <p:cNvSpPr/>
          <p:nvPr/>
        </p:nvSpPr>
        <p:spPr>
          <a:xfrm>
            <a:off x="7040880" y="2506980"/>
            <a:ext cx="2468880" cy="769620"/>
          </a:xfrm>
          <a:prstGeom prst="rect">
            <a:avLst/>
          </a:prstGeom>
          <a:solidFill>
            <a:srgbClr val="FBFBFB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7"/>
          <p:cNvSpPr/>
          <p:nvPr/>
        </p:nvSpPr>
        <p:spPr>
          <a:xfrm>
            <a:off x="7178040" y="2598420"/>
            <a:ext cx="224028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% compreh NF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7"/>
          <p:cNvSpPr/>
          <p:nvPr/>
        </p:nvSpPr>
        <p:spPr>
          <a:xfrm>
            <a:off x="9509760" y="2506980"/>
            <a:ext cx="2103120" cy="769620"/>
          </a:xfrm>
          <a:prstGeom prst="rect">
            <a:avLst/>
          </a:prstGeom>
          <a:solidFill>
            <a:srgbClr val="FBFBFB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7"/>
          <p:cNvSpPr/>
          <p:nvPr/>
        </p:nvSpPr>
        <p:spPr>
          <a:xfrm>
            <a:off x="9646920" y="2598420"/>
            <a:ext cx="187452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Șef catedră + profesori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7"/>
          <p:cNvSpPr/>
          <p:nvPr/>
        </p:nvSpPr>
        <p:spPr>
          <a:xfrm>
            <a:off x="548640" y="3276600"/>
            <a:ext cx="2743200" cy="7696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7"/>
          <p:cNvSpPr/>
          <p:nvPr/>
        </p:nvSpPr>
        <p:spPr>
          <a:xfrm>
            <a:off x="685800" y="3368040"/>
            <a:ext cx="251460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Calibri"/>
              <a:buNone/>
            </a:pPr>
            <a:r>
              <a:rPr lang="en-US" sz="16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Risc persistent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7"/>
          <p:cNvSpPr/>
          <p:nvPr/>
        </p:nvSpPr>
        <p:spPr>
          <a:xfrm>
            <a:off x="3291840" y="3276600"/>
            <a:ext cx="3749040" cy="7696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7"/>
          <p:cNvSpPr/>
          <p:nvPr/>
        </p:nvSpPr>
        <p:spPr>
          <a:xfrm>
            <a:off x="3429000" y="3368040"/>
            <a:ext cx="352044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Grupuri remediale (6–8 săpt.)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7"/>
          <p:cNvSpPr/>
          <p:nvPr/>
        </p:nvSpPr>
        <p:spPr>
          <a:xfrm>
            <a:off x="7040880" y="3276600"/>
            <a:ext cx="2468880" cy="7696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7"/>
          <p:cNvSpPr/>
          <p:nvPr/>
        </p:nvSpPr>
        <p:spPr>
          <a:xfrm>
            <a:off x="7178040" y="3368040"/>
            <a:ext cx="224028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% risc (flag=1)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7"/>
          <p:cNvSpPr/>
          <p:nvPr/>
        </p:nvSpPr>
        <p:spPr>
          <a:xfrm>
            <a:off x="9509760" y="3276600"/>
            <a:ext cx="2103120" cy="7696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7"/>
          <p:cNvSpPr/>
          <p:nvPr/>
        </p:nvSpPr>
        <p:spPr>
          <a:xfrm>
            <a:off x="9646920" y="3368040"/>
            <a:ext cx="187452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Diriginte + română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7"/>
          <p:cNvSpPr/>
          <p:nvPr/>
        </p:nvSpPr>
        <p:spPr>
          <a:xfrm>
            <a:off x="548640" y="4046220"/>
            <a:ext cx="2743200" cy="769620"/>
          </a:xfrm>
          <a:prstGeom prst="rect">
            <a:avLst/>
          </a:prstGeom>
          <a:solidFill>
            <a:srgbClr val="FBFBFB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7"/>
          <p:cNvSpPr/>
          <p:nvPr/>
        </p:nvSpPr>
        <p:spPr>
          <a:xfrm>
            <a:off x="685800" y="4137660"/>
            <a:ext cx="251460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Calibri"/>
              <a:buNone/>
            </a:pPr>
            <a:r>
              <a:rPr lang="en-US" sz="16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Diferențe între clase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7"/>
          <p:cNvSpPr/>
          <p:nvPr/>
        </p:nvSpPr>
        <p:spPr>
          <a:xfrm>
            <a:off x="3291840" y="4046220"/>
            <a:ext cx="3749040" cy="769620"/>
          </a:xfrm>
          <a:prstGeom prst="rect">
            <a:avLst/>
          </a:prstGeom>
          <a:solidFill>
            <a:srgbClr val="FBFBFB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7"/>
          <p:cNvSpPr/>
          <p:nvPr/>
        </p:nvSpPr>
        <p:spPr>
          <a:xfrm>
            <a:off x="3429000" y="4137660"/>
            <a:ext cx="352044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Monitorizare trimestrială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7"/>
          <p:cNvSpPr/>
          <p:nvPr/>
        </p:nvSpPr>
        <p:spPr>
          <a:xfrm>
            <a:off x="7040880" y="4046220"/>
            <a:ext cx="2468880" cy="769620"/>
          </a:xfrm>
          <a:prstGeom prst="rect">
            <a:avLst/>
          </a:prstGeom>
          <a:solidFill>
            <a:srgbClr val="FBFBFB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7"/>
          <p:cNvSpPr/>
          <p:nvPr/>
        </p:nvSpPr>
        <p:spPr>
          <a:xfrm>
            <a:off x="7178040" y="4137660"/>
            <a:ext cx="224028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Raport scurt pe clasă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7"/>
          <p:cNvSpPr/>
          <p:nvPr/>
        </p:nvSpPr>
        <p:spPr>
          <a:xfrm>
            <a:off x="9509760" y="4046220"/>
            <a:ext cx="2103120" cy="769620"/>
          </a:xfrm>
          <a:prstGeom prst="rect">
            <a:avLst/>
          </a:prstGeom>
          <a:solidFill>
            <a:srgbClr val="FBFBFB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7"/>
          <p:cNvSpPr/>
          <p:nvPr/>
        </p:nvSpPr>
        <p:spPr>
          <a:xfrm>
            <a:off x="9646920" y="4137660"/>
            <a:ext cx="187452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Director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7"/>
          <p:cNvSpPr/>
          <p:nvPr/>
        </p:nvSpPr>
        <p:spPr>
          <a:xfrm>
            <a:off x="548640" y="4815840"/>
            <a:ext cx="2743200" cy="7696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7"/>
          <p:cNvSpPr/>
          <p:nvPr/>
        </p:nvSpPr>
        <p:spPr>
          <a:xfrm>
            <a:off x="685800" y="4907280"/>
            <a:ext cx="251460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Calibri"/>
              <a:buNone/>
            </a:pPr>
            <a:r>
              <a:rPr lang="en-US" sz="16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Practici neuniforme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7"/>
          <p:cNvSpPr/>
          <p:nvPr/>
        </p:nvSpPr>
        <p:spPr>
          <a:xfrm>
            <a:off x="3291840" y="4815840"/>
            <a:ext cx="3749040" cy="7696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7"/>
          <p:cNvSpPr/>
          <p:nvPr/>
        </p:nvSpPr>
        <p:spPr>
          <a:xfrm>
            <a:off x="3429000" y="4907280"/>
            <a:ext cx="352044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Lecții demonstrate / schimb de practici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7"/>
          <p:cNvSpPr/>
          <p:nvPr/>
        </p:nvSpPr>
        <p:spPr>
          <a:xfrm>
            <a:off x="7040880" y="4815840"/>
            <a:ext cx="2468880" cy="7696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7"/>
          <p:cNvSpPr/>
          <p:nvPr/>
        </p:nvSpPr>
        <p:spPr>
          <a:xfrm>
            <a:off x="7178040" y="4907280"/>
            <a:ext cx="224028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2 activități/lună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7"/>
          <p:cNvSpPr/>
          <p:nvPr/>
        </p:nvSpPr>
        <p:spPr>
          <a:xfrm>
            <a:off x="9509760" y="4815840"/>
            <a:ext cx="2103120" cy="7696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7"/>
          <p:cNvSpPr/>
          <p:nvPr/>
        </p:nvSpPr>
        <p:spPr>
          <a:xfrm>
            <a:off x="9646920" y="4907280"/>
            <a:ext cx="187452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Consiliul metodic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7"/>
          <p:cNvSpPr/>
          <p:nvPr/>
        </p:nvSpPr>
        <p:spPr>
          <a:xfrm>
            <a:off x="548640" y="5585460"/>
            <a:ext cx="2743200" cy="769620"/>
          </a:xfrm>
          <a:prstGeom prst="rect">
            <a:avLst/>
          </a:prstGeom>
          <a:solidFill>
            <a:srgbClr val="FBFBFB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7"/>
          <p:cNvSpPr/>
          <p:nvPr/>
        </p:nvSpPr>
        <p:spPr>
          <a:xfrm>
            <a:off x="685800" y="5676900"/>
            <a:ext cx="251460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Calibri"/>
              <a:buNone/>
            </a:pPr>
            <a:r>
              <a:rPr lang="en-US" sz="16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Citire „corectă” fără sens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7"/>
          <p:cNvSpPr/>
          <p:nvPr/>
        </p:nvSpPr>
        <p:spPr>
          <a:xfrm>
            <a:off x="3291840" y="5585460"/>
            <a:ext cx="3749040" cy="769620"/>
          </a:xfrm>
          <a:prstGeom prst="rect">
            <a:avLst/>
          </a:prstGeom>
          <a:solidFill>
            <a:srgbClr val="FBFBFB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7"/>
          <p:cNvSpPr/>
          <p:nvPr/>
        </p:nvSpPr>
        <p:spPr>
          <a:xfrm>
            <a:off x="3429000" y="5676900"/>
            <a:ext cx="352044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Fluență înainte de text + rezumare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7"/>
          <p:cNvSpPr/>
          <p:nvPr/>
        </p:nvSpPr>
        <p:spPr>
          <a:xfrm>
            <a:off x="7040880" y="5585460"/>
            <a:ext cx="2468880" cy="769620"/>
          </a:xfrm>
          <a:prstGeom prst="rect">
            <a:avLst/>
          </a:prstGeom>
          <a:solidFill>
            <a:srgbClr val="FBFBFB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7"/>
          <p:cNvSpPr/>
          <p:nvPr/>
        </p:nvSpPr>
        <p:spPr>
          <a:xfrm>
            <a:off x="7178040" y="5676900"/>
            <a:ext cx="224028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scădere % compreh NF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7"/>
          <p:cNvSpPr/>
          <p:nvPr/>
        </p:nvSpPr>
        <p:spPr>
          <a:xfrm>
            <a:off x="9509760" y="5585460"/>
            <a:ext cx="2103120" cy="769620"/>
          </a:xfrm>
          <a:prstGeom prst="rect">
            <a:avLst/>
          </a:prstGeom>
          <a:solidFill>
            <a:srgbClr val="FBFBFB"/>
          </a:solidFill>
          <a:ln cap="flat" cmpd="sng" w="127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7"/>
          <p:cNvSpPr/>
          <p:nvPr/>
        </p:nvSpPr>
        <p:spPr>
          <a:xfrm>
            <a:off x="9646920" y="5676900"/>
            <a:ext cx="1874520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Profesor de română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7"/>
          <p:cNvSpPr/>
          <p:nvPr/>
        </p:nvSpPr>
        <p:spPr>
          <a:xfrm>
            <a:off x="548640" y="6537960"/>
            <a:ext cx="11155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Recomandare: directorul urmărește 3 indicatori; catedra urmărește intervențiile (ritm + sens).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8"/>
          <p:cNvSpPr/>
          <p:nvPr/>
        </p:nvSpPr>
        <p:spPr>
          <a:xfrm>
            <a:off x="588264" y="417499"/>
            <a:ext cx="11225784" cy="646331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 DECIDEM AZI?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(decizii comune, aplicabile imediat)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8"/>
          <p:cNvSpPr/>
          <p:nvPr/>
        </p:nvSpPr>
        <p:spPr>
          <a:xfrm>
            <a:off x="816864" y="1617810"/>
            <a:ext cx="7495032" cy="415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Propunere pentru asumare la nivel de instituție: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lain"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Adoptăm o rutină comună de fluență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(10–15 min, de 3–4 ori/săptămână, în toate clasele)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Monitorizăm trimestrial 3 indicatori simpli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(CPM mediu, % compreh NF, % elevi în risc)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 Stabilim o intervenție minimă pentru elevii în risc persistent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(grupuri de sprijin / plan de lectură pe 6–8 săptămâni)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9"/>
          <p:cNvSpPr/>
          <p:nvPr/>
        </p:nvSpPr>
        <p:spPr>
          <a:xfrm>
            <a:off x="786320" y="254246"/>
            <a:ext cx="10469944" cy="523220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Întrebări de reflecție managerială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9"/>
          <p:cNvSpPr/>
          <p:nvPr/>
        </p:nvSpPr>
        <p:spPr>
          <a:xfrm>
            <a:off x="716280" y="1010519"/>
            <a:ext cx="10475976" cy="50353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>
                <a:solidFill>
                  <a:schemeClr val="dk1"/>
                </a:solidFill>
                <a:latin typeface="Bodoni"/>
                <a:ea typeface="Bodoni"/>
                <a:cs typeface="Bodoni"/>
                <a:sym typeface="Bodoni"/>
              </a:rPr>
              <a:t>Unde credeți că se pierde fluența lecturii în instituția dumneavoastră?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>
                <a:solidFill>
                  <a:schemeClr val="dk1"/>
                </a:solidFill>
                <a:latin typeface="Bodoni"/>
                <a:ea typeface="Bodoni"/>
                <a:cs typeface="Bodoni"/>
                <a:sym typeface="Bodoni"/>
              </a:rPr>
              <a:t>În ce măsură fluența este un obiectiv explicit în planificările didactice?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>
                <a:solidFill>
                  <a:schemeClr val="dk1"/>
                </a:solidFill>
                <a:latin typeface="Bodoni"/>
                <a:ea typeface="Bodoni"/>
                <a:cs typeface="Bodoni"/>
                <a:sym typeface="Bodoni"/>
              </a:rPr>
              <a:t>Care este o măsură simplă pe care instituția dvs. o poate implementa în următoarele 30 de zile?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>
                <a:solidFill>
                  <a:schemeClr val="dk1"/>
                </a:solidFill>
                <a:latin typeface="Bodoni"/>
                <a:ea typeface="Bodoni"/>
                <a:cs typeface="Bodoni"/>
                <a:sym typeface="Bodoni"/>
              </a:rPr>
              <a:t>Dacă ar fi să alegeți o singură pârghie cu impact rapid, care ar fi?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>
                <a:solidFill>
                  <a:schemeClr val="dk1"/>
                </a:solidFill>
                <a:latin typeface="Bodoni"/>
                <a:ea typeface="Bodoni"/>
                <a:cs typeface="Bodoni"/>
                <a:sym typeface="Bodoni"/>
              </a:rPr>
              <a:t>Ce rutină comună ar fi realist să fie aplicată în toate clasele?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>
                <a:solidFill>
                  <a:schemeClr val="dk1"/>
                </a:solidFill>
                <a:latin typeface="Bodoni"/>
                <a:ea typeface="Bodoni"/>
                <a:cs typeface="Bodoni"/>
                <a:sym typeface="Bodoni"/>
              </a:rPr>
              <a:t>Cine va urmări CPM-ul și la ce interval?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>
                <a:solidFill>
                  <a:schemeClr val="dk1"/>
                </a:solidFill>
                <a:latin typeface="Bodoni"/>
                <a:ea typeface="Bodoni"/>
                <a:cs typeface="Bodoni"/>
                <a:sym typeface="Bodoni"/>
              </a:rPr>
              <a:t>Ce indicator vi se pare cel mai ușor de monitorizat la nivel de instituție?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>
                <a:solidFill>
                  <a:schemeClr val="dk1"/>
                </a:solidFill>
                <a:latin typeface="Bodoni"/>
                <a:ea typeface="Bodoni"/>
                <a:cs typeface="Bodoni"/>
                <a:sym typeface="Bodoni"/>
              </a:rPr>
              <a:t>Cum vom ști peste 3 luni că măsura aleasă funcționează?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>
                <a:solidFill>
                  <a:schemeClr val="dk1"/>
                </a:solidFill>
                <a:latin typeface="Bodoni"/>
                <a:ea typeface="Bodoni"/>
                <a:cs typeface="Bodoni"/>
                <a:sym typeface="Bodoni"/>
              </a:rPr>
              <a:t>Ce facem diferit pentru elevii care rămân în risc și după intervențiile de clasă?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>
                <a:solidFill>
                  <a:schemeClr val="dk1"/>
                </a:solidFill>
                <a:latin typeface="Bodoni"/>
                <a:ea typeface="Bodoni"/>
                <a:cs typeface="Bodoni"/>
                <a:sym typeface="Bodoni"/>
              </a:rPr>
              <a:t>Avem în instituție o formă clară de sprijin pentru acești elevi?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>
                <a:solidFill>
                  <a:schemeClr val="dk1"/>
                </a:solidFill>
                <a:latin typeface="Bodoni"/>
                <a:ea typeface="Bodoni"/>
                <a:cs typeface="Bodoni"/>
                <a:sym typeface="Bodoni"/>
              </a:rPr>
              <a:t>Cine este responsabil de coordonarea sprijinului pentru elevii în risc persistent?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>
                <a:solidFill>
                  <a:schemeClr val="dk1"/>
                </a:solidFill>
                <a:latin typeface="Bodoni"/>
                <a:ea typeface="Bodoni"/>
                <a:cs typeface="Bodoni"/>
                <a:sym typeface="Bodoni"/>
              </a:rPr>
              <a:t>Care este măsura pe care o veți implementa sigur în următoarele 90 de zile?</a:t>
            </a:r>
            <a:endParaRPr b="1"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2026-01-22T13:21:16Z</dcterms:created>
  <dc:creator>DGI Cahul</dc:creator>
</cp:coreProperties>
</file>